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9" r:id="rId3"/>
    <p:sldId id="257" r:id="rId4"/>
    <p:sldId id="258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8D9CCF-F6E7-4478-92A1-3A62DAF180C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CBB738-4FA1-48E6-91BC-3164531AE749}">
      <dgm:prSet phldrT="[Текст]"/>
      <dgm:spPr/>
      <dgm:t>
        <a:bodyPr/>
        <a:lstStyle/>
        <a:p>
          <a:r>
            <a:rPr lang="ru-RU" noProof="0" dirty="0" smtClean="0"/>
            <a:t>Летняя занятость.</a:t>
          </a:r>
          <a:endParaRPr lang="ru-RU" noProof="0" dirty="0"/>
        </a:p>
      </dgm:t>
    </dgm:pt>
    <dgm:pt modelId="{4A5275C3-7749-4050-8EDC-082AA511A3BF}" type="parTrans" cxnId="{B7B1088B-A55A-4A1C-8536-25BD653EFF3C}">
      <dgm:prSet/>
      <dgm:spPr/>
      <dgm:t>
        <a:bodyPr/>
        <a:lstStyle/>
        <a:p>
          <a:endParaRPr lang="ru-RU"/>
        </a:p>
      </dgm:t>
    </dgm:pt>
    <dgm:pt modelId="{E6746D28-4F81-4F5D-9DCD-850DA37D3A33}" type="sibTrans" cxnId="{B7B1088B-A55A-4A1C-8536-25BD653EFF3C}">
      <dgm:prSet/>
      <dgm:spPr/>
      <dgm:t>
        <a:bodyPr/>
        <a:lstStyle/>
        <a:p>
          <a:endParaRPr lang="ru-RU"/>
        </a:p>
      </dgm:t>
    </dgm:pt>
    <dgm:pt modelId="{3D5D0001-16F6-48EA-B4B2-888765601C72}">
      <dgm:prSet phldrT="[Текст]" phldr="1"/>
      <dgm:spPr/>
      <dgm:t>
        <a:bodyPr/>
        <a:lstStyle/>
        <a:p>
          <a:endParaRPr lang="ru-RU" dirty="0"/>
        </a:p>
      </dgm:t>
    </dgm:pt>
    <dgm:pt modelId="{E6F17469-9C98-4CC4-B26F-161A7DFD0607}" type="parTrans" cxnId="{5E84B814-D07D-41A2-A7A1-5F069B0D8B71}">
      <dgm:prSet/>
      <dgm:spPr/>
      <dgm:t>
        <a:bodyPr/>
        <a:lstStyle/>
        <a:p>
          <a:endParaRPr lang="ru-RU"/>
        </a:p>
      </dgm:t>
    </dgm:pt>
    <dgm:pt modelId="{D330DB4B-997F-4C74-8B45-C070C9BD7169}" type="sibTrans" cxnId="{5E84B814-D07D-41A2-A7A1-5F069B0D8B71}">
      <dgm:prSet/>
      <dgm:spPr/>
      <dgm:t>
        <a:bodyPr/>
        <a:lstStyle/>
        <a:p>
          <a:endParaRPr lang="ru-RU"/>
        </a:p>
      </dgm:t>
    </dgm:pt>
    <dgm:pt modelId="{9108EB1A-D0A3-4706-A89C-17E778AAF55A}">
      <dgm:prSet phldrT="[Текст]"/>
      <dgm:spPr/>
      <dgm:t>
        <a:bodyPr/>
        <a:lstStyle/>
        <a:p>
          <a:r>
            <a:rPr lang="ru-RU" dirty="0" err="1" smtClean="0"/>
            <a:t>Малыкайская</a:t>
          </a:r>
          <a:r>
            <a:rPr lang="ru-RU" dirty="0" smtClean="0"/>
            <a:t> школа.</a:t>
          </a:r>
          <a:endParaRPr lang="ru-RU" dirty="0"/>
        </a:p>
      </dgm:t>
    </dgm:pt>
    <dgm:pt modelId="{C97649AF-0472-4880-A144-0F3096D09CD9}" type="parTrans" cxnId="{090658B0-5793-42B5-A1A7-F68A1E88DC87}">
      <dgm:prSet/>
      <dgm:spPr/>
      <dgm:t>
        <a:bodyPr/>
        <a:lstStyle/>
        <a:p>
          <a:endParaRPr lang="ru-RU"/>
        </a:p>
      </dgm:t>
    </dgm:pt>
    <dgm:pt modelId="{88B14FAC-A604-4C04-8F6E-3643CF8ED5DE}" type="sibTrans" cxnId="{090658B0-5793-42B5-A1A7-F68A1E88DC87}">
      <dgm:prSet/>
      <dgm:spPr/>
      <dgm:t>
        <a:bodyPr/>
        <a:lstStyle/>
        <a:p>
          <a:endParaRPr lang="ru-RU"/>
        </a:p>
      </dgm:t>
    </dgm:pt>
    <dgm:pt modelId="{F4A8E09D-1238-43D9-B334-17D93F9DD58C}">
      <dgm:prSet phldrT="[Текст]" phldr="1"/>
      <dgm:spPr/>
      <dgm:t>
        <a:bodyPr/>
        <a:lstStyle/>
        <a:p>
          <a:endParaRPr lang="ru-RU" dirty="0"/>
        </a:p>
      </dgm:t>
    </dgm:pt>
    <dgm:pt modelId="{99BC34AA-4045-4BEE-A557-044A91F4BAF8}" type="parTrans" cxnId="{17132555-79B1-42B5-A434-D1BEF1B27F60}">
      <dgm:prSet/>
      <dgm:spPr/>
      <dgm:t>
        <a:bodyPr/>
        <a:lstStyle/>
        <a:p>
          <a:endParaRPr lang="ru-RU"/>
        </a:p>
      </dgm:t>
    </dgm:pt>
    <dgm:pt modelId="{3A8501A1-4B50-417C-8430-09B53B3E14BD}" type="sibTrans" cxnId="{17132555-79B1-42B5-A434-D1BEF1B27F60}">
      <dgm:prSet/>
      <dgm:spPr/>
      <dgm:t>
        <a:bodyPr/>
        <a:lstStyle/>
        <a:p>
          <a:endParaRPr lang="ru-RU"/>
        </a:p>
      </dgm:t>
    </dgm:pt>
    <dgm:pt modelId="{CA275A4F-796E-4B05-853F-EC320912768F}" type="pres">
      <dgm:prSet presAssocID="{BA8D9CCF-F6E7-4478-92A1-3A62DAF180CF}" presName="linear" presStyleCnt="0">
        <dgm:presLayoutVars>
          <dgm:animLvl val="lvl"/>
          <dgm:resizeHandles val="exact"/>
        </dgm:presLayoutVars>
      </dgm:prSet>
      <dgm:spPr/>
    </dgm:pt>
    <dgm:pt modelId="{C331DF24-725F-4845-B261-DB9C40B6CCAA}" type="pres">
      <dgm:prSet presAssocID="{ACCBB738-4FA1-48E6-91BC-3164531AE74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F5FCAA-ACEB-4B19-AF9E-E6A285D11EF2}" type="pres">
      <dgm:prSet presAssocID="{ACCBB738-4FA1-48E6-91BC-3164531AE749}" presName="childText" presStyleLbl="revTx" presStyleIdx="0" presStyleCnt="2">
        <dgm:presLayoutVars>
          <dgm:bulletEnabled val="1"/>
        </dgm:presLayoutVars>
      </dgm:prSet>
      <dgm:spPr/>
    </dgm:pt>
    <dgm:pt modelId="{54391956-3925-4E6F-8A69-C95EB166E5AB}" type="pres">
      <dgm:prSet presAssocID="{9108EB1A-D0A3-4706-A89C-17E778AAF55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269D398-771B-44DD-9905-B1FF2C0E4C51}" type="pres">
      <dgm:prSet presAssocID="{9108EB1A-D0A3-4706-A89C-17E778AAF55A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90658B0-5793-42B5-A1A7-F68A1E88DC87}" srcId="{BA8D9CCF-F6E7-4478-92A1-3A62DAF180CF}" destId="{9108EB1A-D0A3-4706-A89C-17E778AAF55A}" srcOrd="1" destOrd="0" parTransId="{C97649AF-0472-4880-A144-0F3096D09CD9}" sibTransId="{88B14FAC-A604-4C04-8F6E-3643CF8ED5DE}"/>
    <dgm:cxn modelId="{B7B1088B-A55A-4A1C-8536-25BD653EFF3C}" srcId="{BA8D9CCF-F6E7-4478-92A1-3A62DAF180CF}" destId="{ACCBB738-4FA1-48E6-91BC-3164531AE749}" srcOrd="0" destOrd="0" parTransId="{4A5275C3-7749-4050-8EDC-082AA511A3BF}" sibTransId="{E6746D28-4F81-4F5D-9DCD-850DA37D3A33}"/>
    <dgm:cxn modelId="{D4C90220-6221-46CB-9DE0-6594148812A3}" type="presOf" srcId="{F4A8E09D-1238-43D9-B334-17D93F9DD58C}" destId="{7269D398-771B-44DD-9905-B1FF2C0E4C51}" srcOrd="0" destOrd="0" presId="urn:microsoft.com/office/officeart/2005/8/layout/vList2"/>
    <dgm:cxn modelId="{3F858040-F33D-4152-97C6-8B75F2BD58EF}" type="presOf" srcId="{ACCBB738-4FA1-48E6-91BC-3164531AE749}" destId="{C331DF24-725F-4845-B261-DB9C40B6CCAA}" srcOrd="0" destOrd="0" presId="urn:microsoft.com/office/officeart/2005/8/layout/vList2"/>
    <dgm:cxn modelId="{213A178B-0A01-4A3C-A1B7-98290F68C120}" type="presOf" srcId="{BA8D9CCF-F6E7-4478-92A1-3A62DAF180CF}" destId="{CA275A4F-796E-4B05-853F-EC320912768F}" srcOrd="0" destOrd="0" presId="urn:microsoft.com/office/officeart/2005/8/layout/vList2"/>
    <dgm:cxn modelId="{4E8A992F-8919-4B2A-BB38-B9D06E19CC05}" type="presOf" srcId="{3D5D0001-16F6-48EA-B4B2-888765601C72}" destId="{B9F5FCAA-ACEB-4B19-AF9E-E6A285D11EF2}" srcOrd="0" destOrd="0" presId="urn:microsoft.com/office/officeart/2005/8/layout/vList2"/>
    <dgm:cxn modelId="{EF44DBB9-17B8-49A6-B172-6FF945A6FC10}" type="presOf" srcId="{9108EB1A-D0A3-4706-A89C-17E778AAF55A}" destId="{54391956-3925-4E6F-8A69-C95EB166E5AB}" srcOrd="0" destOrd="0" presId="urn:microsoft.com/office/officeart/2005/8/layout/vList2"/>
    <dgm:cxn modelId="{5E84B814-D07D-41A2-A7A1-5F069B0D8B71}" srcId="{ACCBB738-4FA1-48E6-91BC-3164531AE749}" destId="{3D5D0001-16F6-48EA-B4B2-888765601C72}" srcOrd="0" destOrd="0" parTransId="{E6F17469-9C98-4CC4-B26F-161A7DFD0607}" sibTransId="{D330DB4B-997F-4C74-8B45-C070C9BD7169}"/>
    <dgm:cxn modelId="{17132555-79B1-42B5-A434-D1BEF1B27F60}" srcId="{9108EB1A-D0A3-4706-A89C-17E778AAF55A}" destId="{F4A8E09D-1238-43D9-B334-17D93F9DD58C}" srcOrd="0" destOrd="0" parTransId="{99BC34AA-4045-4BEE-A557-044A91F4BAF8}" sibTransId="{3A8501A1-4B50-417C-8430-09B53B3E14BD}"/>
    <dgm:cxn modelId="{982740BD-4324-406F-9CA4-2E8A83FA2D2A}" type="presParOf" srcId="{CA275A4F-796E-4B05-853F-EC320912768F}" destId="{C331DF24-725F-4845-B261-DB9C40B6CCAA}" srcOrd="0" destOrd="0" presId="urn:microsoft.com/office/officeart/2005/8/layout/vList2"/>
    <dgm:cxn modelId="{662588F3-FE46-4D61-8525-9B9108ECF80B}" type="presParOf" srcId="{CA275A4F-796E-4B05-853F-EC320912768F}" destId="{B9F5FCAA-ACEB-4B19-AF9E-E6A285D11EF2}" srcOrd="1" destOrd="0" presId="urn:microsoft.com/office/officeart/2005/8/layout/vList2"/>
    <dgm:cxn modelId="{06F92972-60FD-466F-BDC8-F41A9EBC57B1}" type="presParOf" srcId="{CA275A4F-796E-4B05-853F-EC320912768F}" destId="{54391956-3925-4E6F-8A69-C95EB166E5AB}" srcOrd="2" destOrd="0" presId="urn:microsoft.com/office/officeart/2005/8/layout/vList2"/>
    <dgm:cxn modelId="{9E53600E-1AC9-4EC9-8A14-FDABC3FA40C0}" type="presParOf" srcId="{CA275A4F-796E-4B05-853F-EC320912768F}" destId="{7269D398-771B-44DD-9905-B1FF2C0E4C51}" srcOrd="3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7D414-0944-42B6-A521-2E46C95CA03E}" type="datetimeFigureOut">
              <a:rPr lang="ru-RU" smtClean="0"/>
              <a:t>27.08.2008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17229-9915-4B74-A7CB-78F1D5F20B3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17229-9915-4B74-A7CB-78F1D5F20B33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17229-9915-4B74-A7CB-78F1D5F20B33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17229-9915-4B74-A7CB-78F1D5F20B33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17229-9915-4B74-A7CB-78F1D5F20B33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17229-9915-4B74-A7CB-78F1D5F20B33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17229-9915-4B74-A7CB-78F1D5F20B33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17229-9915-4B74-A7CB-78F1D5F20B33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206F4BA-E083-4965-9550-99584C3BB0DB}" type="datetimeFigureOut">
              <a:rPr lang="ru-RU" smtClean="0"/>
              <a:pPr/>
              <a:t>27.08.2008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ADAD25A-7381-4D4B-841A-ACBEF5EF9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06F4BA-E083-4965-9550-99584C3BB0DB}" type="datetimeFigureOut">
              <a:rPr lang="ru-RU" smtClean="0"/>
              <a:pPr/>
              <a:t>27.08.2008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AD25A-7381-4D4B-841A-ACBEF5EF9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206F4BA-E083-4965-9550-99584C3BB0DB}" type="datetimeFigureOut">
              <a:rPr lang="ru-RU" smtClean="0"/>
              <a:pPr/>
              <a:t>27.08.2008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ADAD25A-7381-4D4B-841A-ACBEF5EF9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06F4BA-E083-4965-9550-99584C3BB0DB}" type="datetimeFigureOut">
              <a:rPr lang="ru-RU" smtClean="0"/>
              <a:pPr/>
              <a:t>27.08.2008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AD25A-7381-4D4B-841A-ACBEF5EF9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06F4BA-E083-4965-9550-99584C3BB0DB}" type="datetimeFigureOut">
              <a:rPr lang="ru-RU" smtClean="0"/>
              <a:pPr/>
              <a:t>27.08.2008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ADAD25A-7381-4D4B-841A-ACBEF5EF9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06F4BA-E083-4965-9550-99584C3BB0DB}" type="datetimeFigureOut">
              <a:rPr lang="ru-RU" smtClean="0"/>
              <a:pPr/>
              <a:t>27.08.2008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AD25A-7381-4D4B-841A-ACBEF5EF9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06F4BA-E083-4965-9550-99584C3BB0DB}" type="datetimeFigureOut">
              <a:rPr lang="ru-RU" smtClean="0"/>
              <a:pPr/>
              <a:t>27.08.2008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AD25A-7381-4D4B-841A-ACBEF5EF9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06F4BA-E083-4965-9550-99584C3BB0DB}" type="datetimeFigureOut">
              <a:rPr lang="ru-RU" smtClean="0"/>
              <a:pPr/>
              <a:t>27.08.2008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AD25A-7381-4D4B-841A-ACBEF5EF9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06F4BA-E083-4965-9550-99584C3BB0DB}" type="datetimeFigureOut">
              <a:rPr lang="ru-RU" smtClean="0"/>
              <a:pPr/>
              <a:t>27.08.2008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AD25A-7381-4D4B-841A-ACBEF5EF9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06F4BA-E083-4965-9550-99584C3BB0DB}" type="datetimeFigureOut">
              <a:rPr lang="ru-RU" smtClean="0"/>
              <a:pPr/>
              <a:t>27.08.2008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AD25A-7381-4D4B-841A-ACBEF5EF9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06F4BA-E083-4965-9550-99584C3BB0DB}" type="datetimeFigureOut">
              <a:rPr lang="ru-RU" smtClean="0"/>
              <a:pPr/>
              <a:t>27.08.2008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AD25A-7381-4D4B-841A-ACBEF5EF9A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206F4BA-E083-4965-9550-99584C3BB0DB}" type="datetimeFigureOut">
              <a:rPr lang="ru-RU" smtClean="0"/>
              <a:pPr/>
              <a:t>27.08.2008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ADAD25A-7381-4D4B-841A-ACBEF5EF9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летней занятости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57158" y="1429028"/>
          <a:ext cx="8258201" cy="2142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/>
                <a:gridCol w="1285884"/>
                <a:gridCol w="1181775"/>
                <a:gridCol w="1179743"/>
                <a:gridCol w="1179743"/>
                <a:gridCol w="1179743"/>
                <a:gridCol w="1179743"/>
              </a:tblGrid>
              <a:tr h="138788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Российские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Республикан</a:t>
                      </a:r>
                      <a:endParaRPr lang="ru-RU" sz="2400" dirty="0" smtClean="0"/>
                    </a:p>
                    <a:p>
                      <a:r>
                        <a:rPr lang="ru-RU" sz="2400" dirty="0" err="1" smtClean="0"/>
                        <a:t>ские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Район</a:t>
                      </a:r>
                    </a:p>
                    <a:p>
                      <a:r>
                        <a:rPr lang="ru-RU" sz="2400" dirty="0" err="1" smtClean="0"/>
                        <a:t>ные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Мест</a:t>
                      </a:r>
                    </a:p>
                    <a:p>
                      <a:r>
                        <a:rPr lang="ru-RU" sz="2400" dirty="0" err="1" smtClean="0"/>
                        <a:t>ные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ЦЗН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Коне</a:t>
                      </a:r>
                    </a:p>
                    <a:p>
                      <a:r>
                        <a:rPr lang="ru-RU" sz="2400" dirty="0" smtClean="0"/>
                        <a:t>завод</a:t>
                      </a:r>
                      <a:r>
                        <a:rPr lang="ru-RU" sz="2400" dirty="0" smtClean="0"/>
                        <a:t>,</a:t>
                      </a:r>
                    </a:p>
                    <a:p>
                      <a:r>
                        <a:rPr lang="ru-RU" sz="2400" dirty="0" smtClean="0"/>
                        <a:t>СПК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Дру</a:t>
                      </a:r>
                      <a:endParaRPr lang="ru-RU" sz="2400" dirty="0" smtClean="0"/>
                    </a:p>
                    <a:p>
                      <a:r>
                        <a:rPr lang="ru-RU" sz="2400" dirty="0" err="1" smtClean="0"/>
                        <a:t>гие</a:t>
                      </a:r>
                      <a:endParaRPr lang="ru-RU" sz="2400" dirty="0"/>
                    </a:p>
                  </a:txBody>
                  <a:tcPr/>
                </a:tc>
              </a:tr>
              <a:tr h="754961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  </a:t>
                      </a:r>
                      <a:r>
                        <a:rPr lang="ru-RU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  68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 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smtClean="0"/>
                        <a:t>215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 56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  18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 6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42910" y="3071810"/>
            <a:ext cx="73581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dirty="0" smtClean="0"/>
          </a:p>
          <a:p>
            <a:r>
              <a:rPr lang="ru-RU" sz="3600" dirty="0" smtClean="0"/>
              <a:t>Всего – 368</a:t>
            </a:r>
          </a:p>
          <a:p>
            <a:r>
              <a:rPr lang="ru-RU" sz="3600" dirty="0" smtClean="0"/>
              <a:t>Из других школ района – 15</a:t>
            </a:r>
            <a:endParaRPr lang="ru-RU" sz="3600" dirty="0"/>
          </a:p>
          <a:p>
            <a:r>
              <a:rPr lang="ru-RU" sz="3600" dirty="0" smtClean="0"/>
              <a:t>Из состоящих на учете – 23</a:t>
            </a:r>
          </a:p>
          <a:p>
            <a:r>
              <a:rPr lang="ru-RU" sz="3600" dirty="0" smtClean="0"/>
              <a:t>Летнее правонарушение – 1</a:t>
            </a:r>
          </a:p>
          <a:p>
            <a:r>
              <a:rPr lang="ru-RU" sz="3600" dirty="0" smtClean="0"/>
              <a:t>Травмы - нет</a:t>
            </a:r>
            <a:endParaRPr lang="ru-RU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20040"/>
            <a:ext cx="7267604" cy="894382"/>
          </a:xfrm>
        </p:spPr>
        <p:txBody>
          <a:bodyPr/>
          <a:lstStyle/>
          <a:p>
            <a:r>
              <a:rPr lang="ru-RU" dirty="0" smtClean="0"/>
              <a:t>Местные лагеря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188720"/>
          <a:ext cx="8229600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2271738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лагерей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детей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работников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Дьо5ур»</a:t>
                      </a:r>
                      <a:r>
                        <a:rPr lang="ru-RU" dirty="0" err="1" smtClean="0"/>
                        <a:t>математи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ческий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9 -29июня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4+4 практик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31,5 +17,5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«Белая ладья» </a:t>
                      </a:r>
                      <a:r>
                        <a:rPr lang="ru-RU" dirty="0" err="1" smtClean="0"/>
                        <a:t>шахм-шашечный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30июня-20 июля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4+2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42,5+6,0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</a:t>
                      </a:r>
                      <a:r>
                        <a:rPr lang="ru-RU" dirty="0" err="1" smtClean="0"/>
                        <a:t>Лингва</a:t>
                      </a:r>
                      <a:r>
                        <a:rPr lang="ru-RU" dirty="0" smtClean="0"/>
                        <a:t>» гуманитарный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 июня-20 июля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3+4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31,5+7,5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</a:t>
                      </a:r>
                      <a:r>
                        <a:rPr lang="ru-RU" dirty="0" err="1" smtClean="0"/>
                        <a:t>Унугэс</a:t>
                      </a:r>
                      <a:r>
                        <a:rPr lang="ru-RU" dirty="0" smtClean="0"/>
                        <a:t>» эколого-краеведческий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 июля-10 августа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r>
                        <a:rPr lang="ru-RU" baseline="-25000" dirty="0" smtClean="0"/>
                        <a:t>+2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42,0+6,0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«Гражданиада» </a:t>
                      </a:r>
                      <a:r>
                        <a:rPr lang="ru-RU" dirty="0" err="1" smtClean="0"/>
                        <a:t>ист-краеведческий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 июля-10 августа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3+1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31,5+4,5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«Эрэл» </a:t>
                      </a:r>
                      <a:r>
                        <a:rPr lang="ru-RU" dirty="0" err="1" smtClean="0"/>
                        <a:t>спортивно-оздорвительный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11-31 август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«Фабрика СМИ» для будущих журналистов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11-31 август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31,5+4,5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723900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продолжение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873"/>
                <a:gridCol w="2061127"/>
                <a:gridCol w="1206500"/>
                <a:gridCol w="1206500"/>
                <a:gridCol w="1206500"/>
                <a:gridCol w="12065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sz="2800" baseline="0" dirty="0" smtClean="0"/>
                        <a:t>лагеря</a:t>
                      </a:r>
                      <a:endParaRPr lang="ru-RU" sz="2800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детей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работников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</a:t>
                      </a:r>
                      <a:endParaRPr lang="ru-RU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</a:t>
                      </a:r>
                      <a:r>
                        <a:rPr lang="ru-RU" dirty="0" err="1" smtClean="0"/>
                        <a:t>Маарыччаан</a:t>
                      </a:r>
                      <a:r>
                        <a:rPr lang="ru-RU" dirty="0" smtClean="0"/>
                        <a:t>» трудовой сенокосный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сезона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63,0</a:t>
                      </a:r>
                      <a:endParaRPr lang="ru-RU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9.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</a:t>
                      </a:r>
                      <a:r>
                        <a:rPr lang="ru-RU" dirty="0" err="1" smtClean="0"/>
                        <a:t>Арчы</a:t>
                      </a:r>
                      <a:r>
                        <a:rPr lang="ru-RU" dirty="0" smtClean="0"/>
                        <a:t>» трудовой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овощеводческий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сезона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94,5</a:t>
                      </a:r>
                      <a:endParaRPr lang="ru-RU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всего</a:t>
                      </a:r>
                      <a:endParaRPr lang="ru-RU" sz="2800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215</a:t>
                      </a:r>
                      <a:endParaRPr lang="ru-RU" sz="2800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40+13</a:t>
                      </a:r>
                      <a:r>
                        <a:rPr lang="ru-RU" sz="2800" baseline="0" dirty="0" smtClean="0"/>
                        <a:t> </a:t>
                      </a:r>
                      <a:r>
                        <a:rPr lang="ru-RU" sz="2800" dirty="0" err="1" smtClean="0"/>
                        <a:t>прак</a:t>
                      </a:r>
                      <a:r>
                        <a:rPr lang="ru-RU" sz="2800" dirty="0" smtClean="0"/>
                        <a:t>.</a:t>
                      </a:r>
                      <a:endParaRPr lang="ru-RU" sz="2800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409,5+46,0</a:t>
                      </a:r>
                      <a:endParaRPr lang="ru-RU" sz="2800" dirty="0"/>
                    </a:p>
                  </a:txBody>
                  <a:tcPr marL="80433" marR="80433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Состав работников лагерей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8" y="1609725"/>
          <a:ext cx="7267602" cy="2713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1267"/>
                <a:gridCol w="1211267"/>
                <a:gridCol w="1211267"/>
                <a:gridCol w="1211267"/>
                <a:gridCol w="1211267"/>
                <a:gridCol w="1211267"/>
              </a:tblGrid>
              <a:tr h="792843">
                <a:tc>
                  <a:txBody>
                    <a:bodyPr/>
                    <a:lstStyle/>
                    <a:p>
                      <a:r>
                        <a:rPr lang="ru-RU" dirty="0" smtClean="0"/>
                        <a:t>учителя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Техработники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Повара ДОУ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Практи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канты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Пригла-шенные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СПК</a:t>
                      </a:r>
                      <a:endParaRPr lang="ru-RU" dirty="0"/>
                    </a:p>
                  </a:txBody>
                  <a:tcPr marL="80433" marR="80433"/>
                </a:tc>
              </a:tr>
              <a:tr h="3215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marL="80433" marR="80433"/>
                </a:tc>
              </a:tr>
              <a:tr h="792843">
                <a:tc>
                  <a:txBody>
                    <a:bodyPr/>
                    <a:lstStyle/>
                    <a:p>
                      <a:r>
                        <a:rPr lang="ru-RU" dirty="0" smtClean="0"/>
                        <a:t>Зарплата по ЕТС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 взноса</a:t>
                      </a:r>
                    </a:p>
                    <a:p>
                      <a:r>
                        <a:rPr lang="ru-RU" dirty="0" err="1" smtClean="0"/>
                        <a:t>родите-лей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0433" marR="80433"/>
                </a:tc>
              </a:tr>
              <a:tr h="55499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153,4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38,5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10,5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19,5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-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-</a:t>
                      </a:r>
                      <a:endParaRPr lang="ru-RU" dirty="0"/>
                    </a:p>
                  </a:txBody>
                  <a:tcPr marL="80433" marR="80433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42910" y="4714884"/>
            <a:ext cx="58467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ВСЕГО оплачено: </a:t>
            </a:r>
          </a:p>
          <a:p>
            <a:r>
              <a:rPr lang="ru-RU" sz="2800" dirty="0" smtClean="0"/>
              <a:t>По школе:                291,8</a:t>
            </a:r>
          </a:p>
          <a:p>
            <a:r>
              <a:rPr lang="ru-RU" sz="2800" dirty="0" smtClean="0"/>
              <a:t>По ДОУ:                     </a:t>
            </a:r>
            <a:r>
              <a:rPr lang="ru-RU" sz="2800" dirty="0" smtClean="0"/>
              <a:t>10,5</a:t>
            </a:r>
            <a:endParaRPr lang="ru-RU" sz="2800" dirty="0" smtClean="0"/>
          </a:p>
          <a:p>
            <a:r>
              <a:rPr lang="ru-RU" sz="2800" dirty="0" smtClean="0"/>
              <a:t>Практикантам:         </a:t>
            </a:r>
            <a:r>
              <a:rPr lang="ru-RU" sz="2800" dirty="0" smtClean="0"/>
              <a:t>  19,5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 Заготовлено  46,5 тонн сена</a:t>
            </a:r>
          </a:p>
          <a:p>
            <a:r>
              <a:rPr lang="ru-RU" sz="2800" dirty="0" smtClean="0"/>
              <a:t> Выращено и продано овощей – на 98 т.р.</a:t>
            </a:r>
          </a:p>
          <a:p>
            <a:r>
              <a:rPr lang="ru-RU" sz="2800" dirty="0"/>
              <a:t> </a:t>
            </a:r>
            <a:r>
              <a:rPr lang="ru-RU" sz="2800" dirty="0" smtClean="0"/>
              <a:t>Работа на кумысолечебнице: покраска, уборка в здании, благоустройство</a:t>
            </a:r>
          </a:p>
          <a:p>
            <a:r>
              <a:rPr lang="ru-RU" sz="2800" dirty="0"/>
              <a:t> </a:t>
            </a:r>
            <a:r>
              <a:rPr lang="ru-RU" sz="2800" dirty="0" smtClean="0"/>
              <a:t>Выпущено газет «Фабрикант» – 4 выпуска</a:t>
            </a:r>
          </a:p>
          <a:p>
            <a:r>
              <a:rPr lang="ru-RU" sz="2800" dirty="0"/>
              <a:t> </a:t>
            </a:r>
            <a:r>
              <a:rPr lang="ru-RU" sz="2800" dirty="0" smtClean="0"/>
              <a:t>Собрано гербария – 32 листа</a:t>
            </a:r>
          </a:p>
          <a:p>
            <a:r>
              <a:rPr lang="ru-RU" sz="2800" dirty="0"/>
              <a:t> </a:t>
            </a:r>
            <a:r>
              <a:rPr lang="ru-RU" sz="2800" dirty="0" smtClean="0"/>
              <a:t> Участие родителей в работе – 69 чел.</a:t>
            </a: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Проблемы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Задержка финансирования</a:t>
            </a:r>
          </a:p>
          <a:p>
            <a:r>
              <a:rPr lang="ru-RU" sz="3200" dirty="0" smtClean="0"/>
              <a:t>Отсутствие основной базы - ДОЦ «Кымыс»</a:t>
            </a:r>
          </a:p>
          <a:p>
            <a:r>
              <a:rPr lang="ru-RU" sz="3200" dirty="0"/>
              <a:t> </a:t>
            </a:r>
            <a:r>
              <a:rPr lang="ru-RU" sz="3200" dirty="0" smtClean="0"/>
              <a:t>В реестр оздоровленных детей не включаются дети из  малоимущих семей  с неработающими  </a:t>
            </a:r>
            <a:r>
              <a:rPr lang="ru-RU" sz="3200" dirty="0" smtClean="0"/>
              <a:t>родителями</a:t>
            </a:r>
          </a:p>
          <a:p>
            <a:endParaRPr lang="ru-RU" sz="32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170</TotalTime>
  <Words>328</Words>
  <Application>Microsoft Office PowerPoint</Application>
  <PresentationFormat>Экран (4:3)</PresentationFormat>
  <Paragraphs>147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Слайд 1</vt:lpstr>
      <vt:lpstr>Виды летней занятости</vt:lpstr>
      <vt:lpstr>Местные лагеря</vt:lpstr>
      <vt:lpstr>продолжение</vt:lpstr>
      <vt:lpstr>Состав работников лагерей</vt:lpstr>
      <vt:lpstr>ИТОГИ работы</vt:lpstr>
      <vt:lpstr>Проблемы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Летняя занятость детей. Малыкайская школа</dc:title>
  <dc:creator>1</dc:creator>
  <cp:lastModifiedBy>1</cp:lastModifiedBy>
  <cp:revision>18</cp:revision>
  <dcterms:created xsi:type="dcterms:W3CDTF">2008-08-27T11:08:30Z</dcterms:created>
  <dcterms:modified xsi:type="dcterms:W3CDTF">2008-08-27T14:09:51Z</dcterms:modified>
</cp:coreProperties>
</file>